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4327" r:id="rId2"/>
  </p:sldMasterIdLst>
  <p:notesMasterIdLst>
    <p:notesMasterId r:id="rId9"/>
  </p:notesMasterIdLst>
  <p:sldIdLst>
    <p:sldId id="478" r:id="rId3"/>
    <p:sldId id="520" r:id="rId4"/>
    <p:sldId id="524" r:id="rId5"/>
    <p:sldId id="526" r:id="rId6"/>
    <p:sldId id="525" r:id="rId7"/>
    <p:sldId id="490" r:id="rId8"/>
  </p:sldIdLst>
  <p:sldSz cx="9144000" cy="5143500" type="screen16x9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DE64"/>
    <a:srgbClr val="00FF00"/>
    <a:srgbClr val="FC433E"/>
    <a:srgbClr val="9966FF"/>
    <a:srgbClr val="FF66FF"/>
    <a:srgbClr val="009900"/>
    <a:srgbClr val="2EADF0"/>
    <a:srgbClr val="27F6F1"/>
    <a:srgbClr val="893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94388" autoAdjust="0"/>
  </p:normalViewPr>
  <p:slideViewPr>
    <p:cSldViewPr showGuides="1">
      <p:cViewPr>
        <p:scale>
          <a:sx n="100" d="100"/>
          <a:sy n="100" d="100"/>
        </p:scale>
        <p:origin x="-1944" y="-8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834" y="0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4FB6D0-8A64-497C-AD41-10BCB7C5CB40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7130"/>
            <a:ext cx="5388610" cy="4439526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105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834" y="9371105"/>
            <a:ext cx="2919356" cy="493632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0D0386-BDE6-4E19-99A5-75836BC417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333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48DF3-EBC0-4306-AEE4-F6CD35211DBA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46862-FD61-4557-9024-8BC4A47FDB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7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80ED9-B52E-4ACA-A4DB-67C44382DEB3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6E078-5085-4FE1-BB86-CB6835BCC1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1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E18FB-64D7-4E72-9AEF-3CCAE35EB07E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CA70A-5FFF-4938-8A81-585554F459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968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F99D1-3020-4FF0-B281-B0432C81E9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EF0EF-5C73-4766-B34E-0F9DB677FD0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42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677EE-9BC0-4059-8E2B-0EB01CAC373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A4F37-43A8-464C-9710-1A42C036A8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72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5F6B-C4B6-4C95-A06D-16A98F061C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CBBE3-9591-4E15-8686-9AD160A3195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02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3CE68-411E-453F-A0B1-89D76262256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A3DFC-595E-40CD-95B0-2B1C95640D3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929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3391-1949-4174-AEF9-474B7F97FEA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CC3D2-58D3-4C6A-B250-A1FACB912D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79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47670-DC82-486F-8DCE-04F56931E52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27A0-1D08-47B0-9CBD-3D055CC66FC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10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E659-7601-458C-A333-7C23B3A200F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8833-EE6D-45D8-8650-78A848BD56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080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01E65-B2B1-4D3A-B2EE-E569F31B52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E18B-B8C3-43C9-B207-6BDCC2C477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4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DB8CF-7C9B-42C1-8F97-D2D362F3472D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F0F65-6B0D-449E-A460-79503BD82E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12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8C92C-B4B3-4B76-9DC0-7E7B910DEFC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23CD2-53A2-48A3-A664-2A910ECF14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21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47FFC-2709-45A5-8DA4-B424C7F728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F3133-34C5-4B49-8589-A2C665B8EC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50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E0C67-DB15-4769-9764-117B618B6A0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2FEE5-B9CC-49BA-96FA-0DE639E6E5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1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12E5C-5312-44A2-855B-EE74980AF125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C59B-ED6E-4A1D-AC17-C91379D31F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07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6BDE3-CBA2-4BF8-8004-6A8B0BD34D8D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CBBAF-E9F1-4285-8C09-3FDB6AAAC0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DBB5C-8F5A-40FC-8C1C-8884A3EC9D35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FC164-868C-43C6-B2F6-0A953E41CD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30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20099-DEBA-4C12-BFB7-2EC0BAA90E20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790C5-CF53-4169-8E10-03B49139C1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88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160F-E684-4C60-A51E-6567A0A9E633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D17E4-1AF3-4C5D-A90B-1BCCCFB61A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71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3A467-CD12-4836-84D0-DCA05CAFDF5B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8AF66-FBB8-4D4E-BA3C-428448ADD8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65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31E8-46AE-4D50-9E4A-79C65A5209B6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92179-0CEC-4C57-9573-5A9F72D130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4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61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ED3901-4BCB-4C92-8B96-A5B117974E4B}" type="datetimeFigureOut">
              <a:rPr lang="ru-RU"/>
              <a:pPr>
                <a:defRPr/>
              </a:pPr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12495C-1810-42BC-B3F9-2FC0220B08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8" r:id="rId1"/>
    <p:sldLayoutId id="2147484279" r:id="rId2"/>
    <p:sldLayoutId id="2147484280" r:id="rId3"/>
    <p:sldLayoutId id="2147484281" r:id="rId4"/>
    <p:sldLayoutId id="2147484282" r:id="rId5"/>
    <p:sldLayoutId id="2147484283" r:id="rId6"/>
    <p:sldLayoutId id="2147484284" r:id="rId7"/>
    <p:sldLayoutId id="2147484285" r:id="rId8"/>
    <p:sldLayoutId id="2147484286" r:id="rId9"/>
    <p:sldLayoutId id="2147484287" r:id="rId10"/>
    <p:sldLayoutId id="21474842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CCE526-5529-408A-AA52-BCC1CA7BE8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8FC67D-C24B-4BE7-8BE2-8A8EA6BD081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 descr="C:\Users\gosha\Desktop\333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4970"/>
            <a:ext cx="5762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11"/>
          <p:cNvSpPr txBox="1">
            <a:spLocks noChangeArrowheads="1"/>
          </p:cNvSpPr>
          <p:nvPr/>
        </p:nvSpPr>
        <p:spPr bwMode="auto">
          <a:xfrm>
            <a:off x="1750729" y="294970"/>
            <a:ext cx="61928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solidFill>
                  <a:srgbClr val="101A6C"/>
                </a:solidFill>
                <a:latin typeface="Ubuntu" pitchFamily="34" charset="0"/>
              </a:rPr>
              <a:t>Министерство социального развития и труда </a:t>
            </a:r>
          </a:p>
          <a:p>
            <a:pPr eaLnBrk="1" hangingPunct="1"/>
            <a:r>
              <a:rPr lang="ru-RU" altLang="ru-RU" sz="2000" dirty="0">
                <a:solidFill>
                  <a:srgbClr val="101A6C"/>
                </a:solidFill>
                <a:latin typeface="Ubuntu" pitchFamily="34" charset="0"/>
              </a:rPr>
              <a:t>Астраханской области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31591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400" b="1" dirty="0" smtClean="0">
              <a:solidFill>
                <a:srgbClr val="05156B"/>
              </a:solidFill>
              <a:latin typeface="Times New Roman"/>
            </a:endParaRPr>
          </a:p>
          <a:p>
            <a:pPr algn="ctr">
              <a:spcAft>
                <a:spcPts val="0"/>
              </a:spcAft>
            </a:pPr>
            <a:endParaRPr lang="ru-RU" sz="2400" b="1" dirty="0">
              <a:solidFill>
                <a:srgbClr val="05156B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363" y="1275606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ПОСТАНОВЛЕНИЕ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АСТРАХАНСКОЙ ОБЛАСТИ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апреля 2023 г. N 151-П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 ПОРЯДКЕ И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УСЛОВИЯХ ПРЕДОСТАВЛЕНИЯ ДЕНЕЖНОЙ КОМПЕНСАЦИИ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ЧАСТИ СТОИМОСТИ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ОБУЧЕНИЯ ДЕТЕЙ ИЗ МНОГОДЕТНЫХ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СЕМЕЙ ПО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ОБРАЗОВАТЕЛЬНЫМ ПРОГРАММАМ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СРЕДНЕГО ПРОФЕССИОНАЛЬНОГО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 ПО ОЧНОЙ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ФОРМЕ ОБУЧЕНИЯ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ОБРАЗОВАТЕЛЬНЫХ ОРГАНИЗАЦИЯХ,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РАСПОЛОЖЕННЫХ НА ТЕРРИТОРИИ АСТРАХАНСКОЙ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ОБЛАСТИ»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10800000" flipV="1">
            <a:off x="2699792" y="1927248"/>
            <a:ext cx="3888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Денежная компенсация предоставляется</a:t>
            </a:r>
            <a:endParaRPr lang="ru-RU" sz="24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11510"/>
            <a:ext cx="21602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каждого ребенка в многодетной семье, обучающегося </a:t>
            </a:r>
            <a:r>
              <a:rPr lang="ru-RU" sz="1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очной форме обучения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2669332" y="1242507"/>
            <a:ext cx="390500" cy="393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95536" y="2643758"/>
            <a:ext cx="2664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размере фактических затрат, произведенных на оплату образовательных услуг, </a:t>
            </a:r>
            <a:r>
              <a:rPr lang="ru-RU" sz="16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 не более 15000 рублей за учебный </a:t>
            </a:r>
            <a:r>
              <a:rPr lang="ru-RU" sz="1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6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059832" y="2793585"/>
            <a:ext cx="504056" cy="2102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444208" y="627534"/>
            <a:ext cx="23762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учебный год начиная с 2022/2023 учебного года и </a:t>
            </a:r>
            <a:r>
              <a:rPr lang="ru-RU" sz="16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условии отсутствия академической задолженности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6056684" y="1372303"/>
            <a:ext cx="401588" cy="348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 rot="10800000" flipV="1">
            <a:off x="5868144" y="2833361"/>
            <a:ext cx="2952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гражданам РФ, проживающим </a:t>
            </a: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территории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АО </a:t>
            </a: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оплатившим </a:t>
            </a:r>
            <a:r>
              <a:rPr lang="ru-RU" sz="16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образовательные услуги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5884354" y="2793585"/>
            <a:ext cx="559854" cy="257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519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7494"/>
            <a:ext cx="8229600" cy="288032"/>
          </a:xfrm>
        </p:spPr>
        <p:txBody>
          <a:bodyPr/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9543"/>
            <a:ext cx="8229600" cy="3894694"/>
          </a:xfrm>
        </p:spPr>
        <p:txBody>
          <a:bodyPr/>
          <a:lstStyle/>
          <a:p>
            <a:pPr marL="0" indent="0">
              <a:buNone/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обращения граждан за назначением</a:t>
            </a:r>
          </a:p>
          <a:p>
            <a:pPr marL="0" indent="0" algn="ctr">
              <a:buNone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компенсации:</a:t>
            </a:r>
          </a:p>
          <a:p>
            <a:pPr marL="0" indent="0" algn="ctr">
              <a:buNone/>
            </a:pPr>
            <a:endParaRPr lang="ru-RU" sz="8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завершении учебного года, начавшегося с 1 сентября предыдущего календарного года, </a:t>
            </a:r>
            <a:r>
              <a:rPr lang="ru-RU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позднее 30 ноября календарного года, в котором он завершился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endParaRPr lang="ru-RU" sz="8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до отчисления обучающегося в связи с получением образования </a:t>
            </a:r>
            <a:r>
              <a:rPr lang="ru-RU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</a:t>
            </a:r>
            <a:r>
              <a:rPr lang="ru-RU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учебный год является </a:t>
            </a:r>
            <a:r>
              <a:rPr lang="ru-RU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последним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51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1417588"/>
            <a:ext cx="590465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принятия решения о назначении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денежной компенсации либо об отказе в назначении денежной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компенсации  - </a:t>
            </a:r>
          </a:p>
          <a:p>
            <a:pPr algn="ctr"/>
            <a:r>
              <a:rPr lang="ru-RU" sz="32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рабочих </a:t>
            </a:r>
            <a:r>
              <a:rPr lang="ru-RU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дней </a:t>
            </a:r>
            <a:endParaRPr lang="ru-RU" sz="32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дня регистрации заявления и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документов.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27534"/>
            <a:ext cx="158417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66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71550"/>
            <a:ext cx="7844730" cy="3377848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85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социальной поддержки населения направляют </a:t>
            </a:r>
            <a:r>
              <a:rPr lang="ru-RU" sz="185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уполномоченные органы </a:t>
            </a:r>
            <a:endParaRPr lang="ru-RU" sz="185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85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межведомственные запросы </a:t>
            </a:r>
            <a:r>
              <a:rPr lang="ru-RU" sz="185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85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представлении сведений: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8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 </a:t>
            </a:r>
            <a:r>
              <a:rPr lang="ru-RU" sz="18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(отсутствии) у обучающегося, в отношении которого подано заявление, академической задолженности;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8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 </a:t>
            </a:r>
            <a:r>
              <a:rPr lang="ru-RU" sz="18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лицензии на ведение образовательной деятельности у образовательной организации, за денежной компенсацией по которой обратился заявитель;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85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 </a:t>
            </a:r>
            <a:r>
              <a:rPr lang="ru-RU" sz="18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государственной аккредитации по образовательной программе среднего профессионального образования, за денежной компенсацией по которой обратился заявитель.</a:t>
            </a:r>
          </a:p>
        </p:txBody>
      </p:sp>
    </p:spTree>
    <p:extLst>
      <p:ext uri="{BB962C8B-B14F-4D97-AF65-F5344CB8AC3E}">
        <p14:creationId xmlns:p14="http://schemas.microsoft.com/office/powerpoint/2010/main" val="21201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30" y="1563639"/>
            <a:ext cx="4718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dirty="0">
                <a:solidFill>
                  <a:srgbClr val="0070C0"/>
                </a:solidFill>
                <a:latin typeface="Times New Roman"/>
                <a:ea typeface="Times New Roman"/>
              </a:rPr>
              <a:t>Спасибо за внимание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!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3" name="Picture 2" descr="C:\Users\gosha\Desktop\333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4970"/>
            <a:ext cx="5762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9712" y="195486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sz="2000" dirty="0">
                <a:solidFill>
                  <a:srgbClr val="101A6C"/>
                </a:solidFill>
                <a:latin typeface="Ubuntu" pitchFamily="34" charset="0"/>
              </a:rPr>
              <a:t>Министерство социального развития и труда </a:t>
            </a:r>
          </a:p>
          <a:p>
            <a:pPr lvl="0"/>
            <a:r>
              <a:rPr lang="ru-RU" altLang="ru-RU" sz="2000" dirty="0">
                <a:solidFill>
                  <a:srgbClr val="101A6C"/>
                </a:solidFill>
                <a:latin typeface="Ubuntu" pitchFamily="34" charset="0"/>
              </a:rPr>
              <a:t>Астраханской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174302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23135</TotalTime>
  <Words>221</Words>
  <Application>Microsoft Office PowerPoint</Application>
  <PresentationFormat>Экран (16:9)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2_Тема Office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Карагодина Анастасия Алексеева</cp:lastModifiedBy>
  <cp:revision>1564</cp:revision>
  <cp:lastPrinted>2023-06-22T10:50:37Z</cp:lastPrinted>
  <dcterms:created xsi:type="dcterms:W3CDTF">2016-02-04T08:18:34Z</dcterms:created>
  <dcterms:modified xsi:type="dcterms:W3CDTF">2023-07-07T06:00:52Z</dcterms:modified>
</cp:coreProperties>
</file>